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8"/>
  </p:notesMasterIdLst>
  <p:sldIdLst>
    <p:sldId id="256" r:id="rId2"/>
    <p:sldId id="257" r:id="rId3"/>
    <p:sldId id="261" r:id="rId4"/>
    <p:sldId id="277" r:id="rId5"/>
    <p:sldId id="278" r:id="rId6"/>
    <p:sldId id="269" r:id="rId7"/>
    <p:sldId id="262" r:id="rId8"/>
    <p:sldId id="279" r:id="rId9"/>
    <p:sldId id="280" r:id="rId10"/>
    <p:sldId id="281" r:id="rId11"/>
    <p:sldId id="282" r:id="rId12"/>
    <p:sldId id="260" r:id="rId13"/>
    <p:sldId id="284" r:id="rId14"/>
    <p:sldId id="283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3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3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60532-AC81-4152-B45E-E054A978F780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A4448-0F40-450F-9A3E-C9B9A6927F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99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884F-D3A7-4F83-96BE-F212F356A9F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1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839DE-28B0-9787-E417-0D2D1918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FB603-D035-EE9A-86B2-E3DECBBA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EF36F1-5503-3F23-6163-E2EEE696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54AAA-4175-487F-C228-1CA1D32A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F42F0-76F0-0475-890C-F21049067590}"/>
              </a:ext>
            </a:extLst>
          </p:cNvPr>
          <p:cNvSpPr/>
          <p:nvPr userDrawn="1"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81976-69D1-231F-12E3-3055541BE007}"/>
              </a:ext>
            </a:extLst>
          </p:cNvPr>
          <p:cNvSpPr/>
          <p:nvPr userDrawn="1"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4C3411-4330-1233-B911-6BB20925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484236"/>
            <a:ext cx="1825291" cy="749808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7DF5435-A4A5-9520-A2DB-22D69A273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563563"/>
            <a:ext cx="8626475" cy="669925"/>
          </a:xfrm>
        </p:spPr>
        <p:txBody>
          <a:bodyPr numCol="1" anchor="ctr"/>
          <a:lstStyle>
            <a:lvl1pPr marL="0" indent="0" algn="l">
              <a:buNone/>
              <a:defRPr/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758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3.jpg"/><Relationship Id="rId5" Type="http://schemas.openxmlformats.org/officeDocument/2006/relationships/image" Target="../media/image30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000" dirty="0"/>
              <a:t>Programmation Orientée Objets et Physique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/>
              <a:t>Outils Numériques / Semestre 6 / Institut d’Optique / ONIP-2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37BA79-FF20-6017-2C77-6E961189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1036-643B-4D45-CCD9-9744B463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94815-E586-3EA5-30AB-7B6AFB19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A43A3D-F3C8-288B-6D66-1B1AED4E14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</a:p>
          <a:p>
            <a:pPr marL="0" indent="0" algn="l">
              <a:buNone/>
            </a:pPr>
            <a:endParaRPr lang="fr-FR" sz="3200" b="1" dirty="0">
              <a:solidFill>
                <a:srgbClr val="002060"/>
              </a:solidFill>
              <a:latin typeface="LMRomanDemi10-Regular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Eclairement d’une source ponctuelle donnée par la formule de Bouguer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0D6227-8A5A-D0E7-B503-5BD46714A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313975-E225-B89C-709A-C3CB7252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746" y="4106827"/>
            <a:ext cx="2404024" cy="868374"/>
          </a:xfrm>
          <a:prstGeom prst="rect">
            <a:avLst/>
          </a:prstGeom>
        </p:spPr>
      </p:pic>
      <p:pic>
        <p:nvPicPr>
          <p:cNvPr id="9" name="Image 8" descr="Une image contenant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6E034BAE-FDE9-C680-00B8-20E0E1B11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429056"/>
            <a:ext cx="3328496" cy="2496372"/>
          </a:xfrm>
          <a:prstGeom prst="rect">
            <a:avLst/>
          </a:prstGeom>
        </p:spPr>
      </p:pic>
      <p:pic>
        <p:nvPicPr>
          <p:cNvPr id="10" name="Image 9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882AB707-FD91-3C7C-4A97-A1F930AB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90" y="4522804"/>
            <a:ext cx="3059052" cy="2294289"/>
          </a:xfrm>
          <a:prstGeom prst="rect">
            <a:avLst/>
          </a:prstGeom>
        </p:spPr>
      </p:pic>
      <p:pic>
        <p:nvPicPr>
          <p:cNvPr id="12" name="Image 11" descr="Une image contenant capture d’écran, texte, Caractère coloré&#10;&#10;Description générée automatiquement">
            <a:extLst>
              <a:ext uri="{FF2B5EF4-FFF2-40B4-BE49-F238E27FC236}">
                <a16:creationId xmlns:a16="http://schemas.microsoft.com/office/drawing/2014/main" id="{F3464828-A382-E82A-D85C-053B97C51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07" y="2044642"/>
            <a:ext cx="3328496" cy="2496372"/>
          </a:xfrm>
          <a:prstGeom prst="rect">
            <a:avLst/>
          </a:prstGeom>
        </p:spPr>
      </p:pic>
      <p:pic>
        <p:nvPicPr>
          <p:cNvPr id="14" name="Image 13" descr="Une image contenant texte, cercle, capture d’écran, diagramme&#10;&#10;Description générée automatiquement">
            <a:extLst>
              <a:ext uri="{FF2B5EF4-FFF2-40B4-BE49-F238E27FC236}">
                <a16:creationId xmlns:a16="http://schemas.microsoft.com/office/drawing/2014/main" id="{1FECF6EC-A061-D119-D5FD-C1AA3E1F2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48" y="2062852"/>
            <a:ext cx="3279936" cy="2459952"/>
          </a:xfrm>
          <a:prstGeom prst="rect">
            <a:avLst/>
          </a:prstGeom>
        </p:spPr>
      </p:pic>
      <p:pic>
        <p:nvPicPr>
          <p:cNvPr id="15" name="Image 14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7C0FCC6-A0A4-17E0-FE55-FD01E6AF40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7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D245-775F-C972-3CC3-DAF7C39D5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E568B-60F4-2AA1-10E9-2B56E9E0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18505E-0209-3E7D-1323-66A3250BB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4FCF14-F70D-A149-8498-9A7E355AF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7114882-8F29-1019-24F2-23A2E4B6676E}"/>
              </a:ext>
            </a:extLst>
          </p:cNvPr>
          <p:cNvSpPr txBox="1"/>
          <p:nvPr/>
        </p:nvSpPr>
        <p:spPr>
          <a:xfrm>
            <a:off x="7070146" y="2684305"/>
            <a:ext cx="43177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Définir une source lumineuse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Définir un plan de travail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Définir un système comprenant un plan de travail et un ensemble de sources lumineuses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Calculer l’éclairement produit en tout point du plan de travail par chacune des sources lumineuses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Calculer l’éclairement de l’ensemble des sources et afficher la carte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FC7220-A1C2-BA6C-4BAE-1E88F1885185}"/>
              </a:ext>
            </a:extLst>
          </p:cNvPr>
          <p:cNvSpPr txBox="1"/>
          <p:nvPr/>
        </p:nvSpPr>
        <p:spPr>
          <a:xfrm>
            <a:off x="6366684" y="2161085"/>
            <a:ext cx="2862323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Grandes étapes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FD8A01-ECD6-4939-66EF-1C929B9934F7}"/>
              </a:ext>
            </a:extLst>
          </p:cNvPr>
          <p:cNvSpPr txBox="1"/>
          <p:nvPr/>
        </p:nvSpPr>
        <p:spPr>
          <a:xfrm>
            <a:off x="2465022" y="5248870"/>
            <a:ext cx="2862323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fr-FR" sz="2000" dirty="0">
                <a:solidFill>
                  <a:schemeClr val="bg1"/>
                </a:solidFill>
                <a:latin typeface="LMRomanDemi10-Regular"/>
              </a:rPr>
              <a:t>Ouvertures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FA02C1-9272-E7E1-3A69-1F260BF8EDF2}"/>
              </a:ext>
            </a:extLst>
          </p:cNvPr>
          <p:cNvSpPr txBox="1"/>
          <p:nvPr/>
        </p:nvSpPr>
        <p:spPr>
          <a:xfrm>
            <a:off x="2648252" y="5710535"/>
            <a:ext cx="8739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Optimiser un éclairement sur un plan de travail donné avec un nombre fini de sources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Afficher une carte en 3D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Ajouter des surfaces de travail (opaque)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DD19EC-D0B8-9947-3D97-46262A174CDB}"/>
              </a:ext>
            </a:extLst>
          </p:cNvPr>
          <p:cNvSpPr txBox="1"/>
          <p:nvPr/>
        </p:nvSpPr>
        <p:spPr>
          <a:xfrm>
            <a:off x="6366684" y="2593954"/>
            <a:ext cx="310116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LMRomanDemi10-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05E8948-47CA-4F5C-2704-48F057895C5D}"/>
              </a:ext>
            </a:extLst>
          </p:cNvPr>
          <p:cNvSpPr txBox="1"/>
          <p:nvPr/>
        </p:nvSpPr>
        <p:spPr>
          <a:xfrm>
            <a:off x="2465022" y="5648979"/>
            <a:ext cx="183230" cy="98488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fr-FR" sz="2000" dirty="0">
              <a:solidFill>
                <a:schemeClr val="bg1"/>
              </a:solidFill>
              <a:latin typeface="LMRomanDemi10-Regular"/>
            </a:endParaRPr>
          </a:p>
        </p:txBody>
      </p:sp>
      <p:pic>
        <p:nvPicPr>
          <p:cNvPr id="19" name="Image 18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AB9CC2AB-1B1E-7560-B8C3-57A2F01B5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DB9855-E85B-0152-A868-C61CEF89E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 B / Optique Matricielle / Tracé de rayons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60080F96-77AB-122A-ECB3-67F3D0B2CE16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Tracé de rayons en optique matricielle</a:t>
            </a:r>
          </a:p>
        </p:txBody>
      </p:sp>
      <p:pic>
        <p:nvPicPr>
          <p:cNvPr id="1026" name="Picture 2" descr="Définition de la matrice de transfert optique en optique matricielle.">
            <a:extLst>
              <a:ext uri="{FF2B5EF4-FFF2-40B4-BE49-F238E27FC236}">
                <a16:creationId xmlns:a16="http://schemas.microsoft.com/office/drawing/2014/main" id="{72AD3E30-9F3A-5010-0B34-2AD5D232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" y="2418366"/>
            <a:ext cx="5739425" cy="351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2BCF20-8A99-11B1-38DE-EB523EE982F1}"/>
              </a:ext>
            </a:extLst>
          </p:cNvPr>
          <p:cNvSpPr txBox="1"/>
          <p:nvPr/>
        </p:nvSpPr>
        <p:spPr>
          <a:xfrm>
            <a:off x="7941029" y="2713595"/>
            <a:ext cx="272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Chaque élément optique a une matrice de transfert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828AE5-13D8-2A56-5767-A390610D64ED}"/>
              </a:ext>
            </a:extLst>
          </p:cNvPr>
          <p:cNvSpPr txBox="1"/>
          <p:nvPr/>
        </p:nvSpPr>
        <p:spPr>
          <a:xfrm>
            <a:off x="1049801" y="6078993"/>
            <a:ext cx="60948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Par </a:t>
            </a:r>
            <a:r>
              <a:rPr lang="fr-FR" sz="1050" i="1" dirty="0" err="1">
                <a:solidFill>
                  <a:schemeClr val="bg1">
                    <a:lumMod val="50000"/>
                  </a:schemeClr>
                </a:solidFill>
              </a:rPr>
              <a:t>Kilohn</a:t>
            </a:r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050" i="1" dirty="0" err="1">
                <a:solidFill>
                  <a:schemeClr val="bg1">
                    <a:lumMod val="50000"/>
                  </a:schemeClr>
                </a:solidFill>
              </a:rPr>
              <a:t>limahn</a:t>
            </a:r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 — Travail personnel, CC BY-SA 4.0, https://commons.wikimedia.org/w/index.php?curid=63906224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7A63955-50D8-11A7-0728-7103C874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838" y="3697141"/>
            <a:ext cx="1282098" cy="7626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335604E-1729-3E14-BD67-D1BEDD86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580" y="4459839"/>
            <a:ext cx="1407281" cy="94229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D717228-DEB4-1D4C-D2C0-0FE69B0BCEB6}"/>
              </a:ext>
            </a:extLst>
          </p:cNvPr>
          <p:cNvSpPr txBox="1"/>
          <p:nvPr/>
        </p:nvSpPr>
        <p:spPr>
          <a:xfrm>
            <a:off x="8750441" y="3893824"/>
            <a:ext cx="27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Lentille mince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55AB8D7-9625-6BA5-2986-2056F849B277}"/>
              </a:ext>
            </a:extLst>
          </p:cNvPr>
          <p:cNvSpPr txBox="1"/>
          <p:nvPr/>
        </p:nvSpPr>
        <p:spPr>
          <a:xfrm>
            <a:off x="7108174" y="4751646"/>
            <a:ext cx="27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Miroir sphérique</a:t>
            </a:r>
          </a:p>
        </p:txBody>
      </p:sp>
    </p:spTree>
    <p:extLst>
      <p:ext uri="{BB962C8B-B14F-4D97-AF65-F5344CB8AC3E}">
        <p14:creationId xmlns:p14="http://schemas.microsoft.com/office/powerpoint/2010/main" val="254466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FE4D5-9ED1-2940-733A-2C0A2808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4818C9-C795-F9A4-E6F0-F7BF67BAF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 B / Optique Matricielle / Tracé de rayons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92EB5D7-A65A-E3D3-93A9-F4B216E77384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Tracé de rayons en optique matricielle</a:t>
            </a:r>
          </a:p>
        </p:txBody>
      </p:sp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49BEBA58-9C47-9271-41BC-9F023FFE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79" y="2496879"/>
            <a:ext cx="4826654" cy="2797146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000D0F5E-FB70-437F-9D25-9A407C71D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0" y="2461845"/>
            <a:ext cx="5326612" cy="28521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F626AEC-0062-BCB8-CE20-891F30BF94B8}"/>
              </a:ext>
            </a:extLst>
          </p:cNvPr>
          <p:cNvSpPr txBox="1"/>
          <p:nvPr/>
        </p:nvSpPr>
        <p:spPr>
          <a:xfrm>
            <a:off x="1214384" y="5442728"/>
            <a:ext cx="465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Tracé de rayons d’un microscope (TD4 OI)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078DD0-4DE3-1A64-E9D3-E9DE1E1005DF}"/>
              </a:ext>
            </a:extLst>
          </p:cNvPr>
          <p:cNvSpPr txBox="1"/>
          <p:nvPr/>
        </p:nvSpPr>
        <p:spPr>
          <a:xfrm>
            <a:off x="6867252" y="5442728"/>
            <a:ext cx="465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Tracé de rayons d’un télescope type Cassegrain²</a:t>
            </a:r>
          </a:p>
        </p:txBody>
      </p:sp>
    </p:spTree>
    <p:extLst>
      <p:ext uri="{BB962C8B-B14F-4D97-AF65-F5344CB8AC3E}">
        <p14:creationId xmlns:p14="http://schemas.microsoft.com/office/powerpoint/2010/main" val="209067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820B39-243A-36FE-E20E-7B319F2CB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 C / Calibration d’images numériques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45D908C-D614-24DA-C556-E0BE033C9189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Correction colorimétrique d’image</a:t>
            </a:r>
          </a:p>
        </p:txBody>
      </p:sp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649C8F74-2092-ECC5-8C16-92DD7BF6657C}"/>
              </a:ext>
            </a:extLst>
          </p:cNvPr>
          <p:cNvSpPr/>
          <p:nvPr/>
        </p:nvSpPr>
        <p:spPr>
          <a:xfrm rot="1344064">
            <a:off x="3727608" y="2891651"/>
            <a:ext cx="1391852" cy="719705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Image 13" descr="Une image contenant Caractère coloré, capture d’écran, carré, couleurs&#10;&#10;Le contenu généré par l’IA peut être incorrect.">
            <a:extLst>
              <a:ext uri="{FF2B5EF4-FFF2-40B4-BE49-F238E27FC236}">
                <a16:creationId xmlns:a16="http://schemas.microsoft.com/office/drawing/2014/main" id="{DCB35D6F-688C-EED6-32F2-A1E8B425C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26" y="2721936"/>
            <a:ext cx="2734819" cy="1950838"/>
          </a:xfrm>
          <a:prstGeom prst="rect">
            <a:avLst/>
          </a:prstGeom>
        </p:spPr>
      </p:pic>
      <p:pic>
        <p:nvPicPr>
          <p:cNvPr id="16" name="Image 15" descr="Une image contenant Visage humain, portrait, peinture, personne&#10;&#10;Le contenu généré par l’IA peut être incorrect.">
            <a:extLst>
              <a:ext uri="{FF2B5EF4-FFF2-40B4-BE49-F238E27FC236}">
                <a16:creationId xmlns:a16="http://schemas.microsoft.com/office/drawing/2014/main" id="{799B0D9A-1AD9-F7EB-E62B-9B861FBA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6320" r="6828" b="5875"/>
          <a:stretch/>
        </p:blipFill>
        <p:spPr>
          <a:xfrm>
            <a:off x="3985503" y="3849410"/>
            <a:ext cx="1954696" cy="2623931"/>
          </a:xfrm>
          <a:prstGeom prst="rect">
            <a:avLst/>
          </a:prstGeom>
        </p:spPr>
      </p:pic>
      <p:pic>
        <p:nvPicPr>
          <p:cNvPr id="18" name="Image 17" descr="Une image contenant Visage humain, portrait, peinture, femme&#10;&#10;Le contenu généré par l’IA peut être incorrect.">
            <a:extLst>
              <a:ext uri="{FF2B5EF4-FFF2-40B4-BE49-F238E27FC236}">
                <a16:creationId xmlns:a16="http://schemas.microsoft.com/office/drawing/2014/main" id="{94F3EE37-C303-0D24-FF9C-819F12B63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5220" r="6529" b="6974"/>
          <a:stretch/>
        </p:blipFill>
        <p:spPr>
          <a:xfrm>
            <a:off x="1867255" y="2385390"/>
            <a:ext cx="1954696" cy="262393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38E0D21-820C-882B-D835-8FAA0ABBE699}"/>
              </a:ext>
            </a:extLst>
          </p:cNvPr>
          <p:cNvSpPr txBox="1"/>
          <p:nvPr/>
        </p:nvSpPr>
        <p:spPr>
          <a:xfrm>
            <a:off x="7025831" y="4930976"/>
            <a:ext cx="386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mire de calibration ColorChecker</a:t>
            </a:r>
          </a:p>
        </p:txBody>
      </p:sp>
    </p:spTree>
    <p:extLst>
      <p:ext uri="{BB962C8B-B14F-4D97-AF65-F5344CB8AC3E}">
        <p14:creationId xmlns:p14="http://schemas.microsoft.com/office/powerpoint/2010/main" val="384996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AADB3-4790-93E7-F7E6-45CB8110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66E80E-B1D6-C941-B051-351B7A6EF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 C / Calibration d’images numériques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B5B46D3-06C0-3040-28E6-95B59792F53C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Correction colorimétrique d’image</a:t>
            </a:r>
          </a:p>
        </p:txBody>
      </p:sp>
      <p:pic>
        <p:nvPicPr>
          <p:cNvPr id="5" name="Image 4" descr="Une image contenant capture d’écran, carré, Rectang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144F1A97-64C7-C657-D2D3-F223EE34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1594" r="1970" b="1941"/>
          <a:stretch/>
        </p:blipFill>
        <p:spPr>
          <a:xfrm>
            <a:off x="8131554" y="2497423"/>
            <a:ext cx="1324218" cy="943751"/>
          </a:xfrm>
          <a:prstGeom prst="roundRect">
            <a:avLst>
              <a:gd name="adj" fmla="val 11111"/>
            </a:avLst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833965-96B6-A426-C6C0-4B41D88A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>
          <a:xfrm>
            <a:off x="5991707" y="2497423"/>
            <a:ext cx="1322205" cy="942317"/>
          </a:xfrm>
          <a:prstGeom prst="roundRect">
            <a:avLst>
              <a:gd name="adj" fmla="val 11111"/>
            </a:avLst>
          </a:prstGeom>
        </p:spPr>
      </p:pic>
      <p:pic>
        <p:nvPicPr>
          <p:cNvPr id="26" name="Image 25" descr="\documentclass{article}&#10;\usepackage{amsmath}&#10;\usepackage{siunitx}&#10;\pagestyle{empty}&#10;\begin{document}&#10;&#10;$$&#10;\begin{bmatrix}&#10;        X_1^\text{ref} &amp; Y_1^\text{ref}  &amp; Z_1^\text{ref} \\&#10;  \vdots &amp; \vdots &amp; \vdots \\&#10;  X_N^\text{ref} &amp; Y_N^\text{ref}  &amp; Z_N^\text{ref}&#10;    \end{bmatrix}&#10;= \begin{bmatrix}&#10;       1&amp; X_1^\text{mes} &amp; Y_1^\text{mes}  &amp; Z_1^\text{mes} \\&#10;  \vdots &amp;\vdots &amp; \vdots &amp; \vdots \\&#10;  1&amp;X_N^\text{mes} &amp; Y_N^\text{mes}  &amp; Z_N^\text{mes}&#10;    \end{bmatrix} \cdot U&#10;$$&#10;&#10;&#10;\end{document}" title="IguanaTex Picture Display">
            <a:extLst>
              <a:ext uri="{FF2B5EF4-FFF2-40B4-BE49-F238E27FC236}">
                <a16:creationId xmlns:a16="http://schemas.microsoft.com/office/drawing/2014/main" id="{70E22666-7AC5-0CE8-CACE-8225BE0F03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8" y="3835249"/>
            <a:ext cx="4249654" cy="801151"/>
          </a:xfrm>
          <a:prstGeom prst="rect">
            <a:avLst/>
          </a:prstGeom>
        </p:spPr>
      </p:pic>
      <p:sp>
        <p:nvSpPr>
          <p:cNvPr id="27" name="Flèche : courbe vers le bas 26">
            <a:extLst>
              <a:ext uri="{FF2B5EF4-FFF2-40B4-BE49-F238E27FC236}">
                <a16:creationId xmlns:a16="http://schemas.microsoft.com/office/drawing/2014/main" id="{89E6085A-0575-CA6B-12D3-B86AFF57D58A}"/>
              </a:ext>
            </a:extLst>
          </p:cNvPr>
          <p:cNvSpPr/>
          <p:nvPr/>
        </p:nvSpPr>
        <p:spPr>
          <a:xfrm rot="1344064">
            <a:off x="2972104" y="2797519"/>
            <a:ext cx="1391852" cy="719705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Visage humain, portrait, peinture, personne&#10;&#10;Le contenu généré par l’IA peut être incorrect.">
            <a:extLst>
              <a:ext uri="{FF2B5EF4-FFF2-40B4-BE49-F238E27FC236}">
                <a16:creationId xmlns:a16="http://schemas.microsoft.com/office/drawing/2014/main" id="{917974FC-71A1-61D1-67FF-F8BCEE160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6320" r="6828" b="5875"/>
          <a:stretch/>
        </p:blipFill>
        <p:spPr>
          <a:xfrm>
            <a:off x="3229999" y="3755278"/>
            <a:ext cx="1954696" cy="2623931"/>
          </a:xfrm>
          <a:prstGeom prst="rect">
            <a:avLst/>
          </a:prstGeom>
        </p:spPr>
      </p:pic>
      <p:pic>
        <p:nvPicPr>
          <p:cNvPr id="29" name="Image 28" descr="Une image contenant Visage humain, portrait, peinture, femme&#10;&#10;Le contenu généré par l’IA peut être incorrect.">
            <a:extLst>
              <a:ext uri="{FF2B5EF4-FFF2-40B4-BE49-F238E27FC236}">
                <a16:creationId xmlns:a16="http://schemas.microsoft.com/office/drawing/2014/main" id="{A8327587-3519-4E01-81F7-61F34C4F9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5220" r="6529" b="6974"/>
          <a:stretch/>
        </p:blipFill>
        <p:spPr>
          <a:xfrm>
            <a:off x="1111751" y="2291258"/>
            <a:ext cx="1954696" cy="262393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FCAF50C-082D-6B1E-F28A-1E107BB3AF22}"/>
              </a:ext>
            </a:extLst>
          </p:cNvPr>
          <p:cNvSpPr txBox="1"/>
          <p:nvPr/>
        </p:nvSpPr>
        <p:spPr>
          <a:xfrm>
            <a:off x="5647614" y="4816715"/>
            <a:ext cx="201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de référence des couleurs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8CF8C2-106F-9230-002E-A6CC9D6DC9D8}"/>
              </a:ext>
            </a:extLst>
          </p:cNvPr>
          <p:cNvSpPr txBox="1"/>
          <p:nvPr/>
        </p:nvSpPr>
        <p:spPr>
          <a:xfrm>
            <a:off x="7788467" y="4955214"/>
            <a:ext cx="201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mesurées des couleurs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8F620D-68C2-BC1B-BCDE-FA0995541B9B}"/>
              </a:ext>
            </a:extLst>
          </p:cNvPr>
          <p:cNvSpPr txBox="1"/>
          <p:nvPr/>
        </p:nvSpPr>
        <p:spPr>
          <a:xfrm>
            <a:off x="9929320" y="4816715"/>
            <a:ext cx="16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Matrice de transformation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21D4429-BCF1-FCE2-7C10-6C65B494846E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10213146" y="4403392"/>
            <a:ext cx="561407" cy="413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8D12931-B7C0-757D-62AA-61E5AFEDA35D}"/>
              </a:ext>
            </a:extLst>
          </p:cNvPr>
          <p:cNvSpPr txBox="1"/>
          <p:nvPr/>
        </p:nvSpPr>
        <p:spPr>
          <a:xfrm>
            <a:off x="9929320" y="5463046"/>
            <a:ext cx="16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Déterminée numériquement par inversion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236480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57D93C9-AC49-E10C-2612-EAD8E355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909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Code de démarrage</a:t>
            </a:r>
          </a:p>
          <a:p>
            <a:pPr lvl="1"/>
            <a:r>
              <a:rPr lang="fr-FR" sz="2200" b="0" i="0" u="none" strike="noStrike" baseline="0" dirty="0" err="1">
                <a:latin typeface="LMMono10-Regular" panose="00000509000000000000" pitchFamily="49" charset="0"/>
              </a:rPr>
              <a:t>Color</a:t>
            </a:r>
            <a:endParaRPr lang="fr-FR" sz="2200" b="0" i="0" u="none" strike="noStrike" baseline="0" dirty="0">
              <a:latin typeface="LMMono10-Regular" panose="00000509000000000000" pitchFamily="49" charset="0"/>
            </a:endParaRPr>
          </a:p>
          <a:p>
            <a:pPr lvl="2"/>
            <a:r>
              <a:rPr lang="fr-FR" sz="1800" dirty="0">
                <a:latin typeface="+mj-lt"/>
              </a:rPr>
              <a:t>Représente une unique couleur et permet de convertir son espace colorimétrique</a:t>
            </a:r>
            <a:endParaRPr lang="fr-FR" sz="1800" b="0" i="0" u="none" strike="noStrike" baseline="0" dirty="0">
              <a:latin typeface="+mj-lt"/>
            </a:endParaRPr>
          </a:p>
          <a:p>
            <a:pPr lvl="1"/>
            <a:r>
              <a:rPr lang="fr-FR" sz="2200" b="0" i="0" u="none" strike="noStrike" baseline="0" dirty="0" err="1">
                <a:latin typeface="LMMono10-Regular" panose="00000509000000000000" pitchFamily="49" charset="0"/>
              </a:rPr>
              <a:t>PerspectiveRemover</a:t>
            </a:r>
            <a:endParaRPr lang="fr-FR" sz="2200" b="0" i="0" u="none" strike="noStrike" baseline="0" dirty="0">
              <a:latin typeface="LMMono10-Regular" panose="00000509000000000000" pitchFamily="49" charset="0"/>
            </a:endParaRPr>
          </a:p>
          <a:p>
            <a:pPr lvl="2"/>
            <a:r>
              <a:rPr lang="fr-FR" sz="1800" dirty="0">
                <a:latin typeface="+mj-lt"/>
              </a:rPr>
              <a:t>Permet de retirer la perspective sur une image à partir des coordonnées d’un rectangle</a:t>
            </a:r>
          </a:p>
          <a:p>
            <a:pPr lvl="1"/>
            <a:r>
              <a:rPr lang="fr-FR" sz="2200" b="0" i="0" u="none" strike="noStrike" baseline="0" dirty="0">
                <a:latin typeface="LMMono10-Regular" panose="00000509000000000000" pitchFamily="49" charset="0"/>
              </a:rPr>
              <a:t>Rectangle</a:t>
            </a:r>
          </a:p>
          <a:p>
            <a:pPr lvl="2"/>
            <a:r>
              <a:rPr lang="fr-FR" dirty="0">
                <a:latin typeface="+mj-lt"/>
              </a:rPr>
              <a:t>Représente un rectangle avec quelques méthodes pour le transformer et recadrer des images.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90E75A-531F-9D8F-3867-82C5B2655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 C / Calibration d’images numériques</a:t>
            </a:r>
          </a:p>
        </p:txBody>
      </p:sp>
      <p:pic>
        <p:nvPicPr>
          <p:cNvPr id="7" name="Image 6" descr="Une image contenant capture d’écran, carré, Rectangle, motif&#10;&#10;Le contenu généré par l’IA peut être incorrect.">
            <a:extLst>
              <a:ext uri="{FF2B5EF4-FFF2-40B4-BE49-F238E27FC236}">
                <a16:creationId xmlns:a16="http://schemas.microsoft.com/office/drawing/2014/main" id="{D43F86F4-D081-B8AD-C4A2-51A9D8D8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1947415"/>
            <a:ext cx="4042829" cy="2858857"/>
          </a:xfrm>
          <a:prstGeom prst="rect">
            <a:avLst/>
          </a:prstGeom>
        </p:spPr>
      </p:pic>
      <p:pic>
        <p:nvPicPr>
          <p:cNvPr id="5" name="Image 4" descr="Une image contenant capture d’écran, carré, motif, Rectangle&#10;&#10;Le contenu généré par l’IA peut être incorrect.">
            <a:extLst>
              <a:ext uri="{FF2B5EF4-FFF2-40B4-BE49-F238E27FC236}">
                <a16:creationId xmlns:a16="http://schemas.microsoft.com/office/drawing/2014/main" id="{C021C4CE-7A1A-608A-FA3C-5D46C1BF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68" y="3864362"/>
            <a:ext cx="3328540" cy="24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9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monde d’objets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Des objets qui interagissent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D2630B-81F4-A4EB-21BA-8B90CF30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808304-C51F-0582-3AA5-5E8D676F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869" y="3311701"/>
            <a:ext cx="3365527" cy="2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0D37D6-80BE-E97D-B427-645E522B0AC0}"/>
              </a:ext>
            </a:extLst>
          </p:cNvPr>
          <p:cNvSpPr txBox="1"/>
          <p:nvPr/>
        </p:nvSpPr>
        <p:spPr>
          <a:xfrm>
            <a:off x="7246374" y="642265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https://www.maxicours.com/se/cours/les-diagrammes-objet-interaction/</a:t>
            </a:r>
          </a:p>
        </p:txBody>
      </p:sp>
      <p:pic>
        <p:nvPicPr>
          <p:cNvPr id="1028" name="Picture 4" descr="dessin objets trouvés">
            <a:extLst>
              <a:ext uri="{FF2B5EF4-FFF2-40B4-BE49-F238E27FC236}">
                <a16:creationId xmlns:a16="http://schemas.microsoft.com/office/drawing/2014/main" id="{4FAB4EBF-8600-BC7D-1B88-0C569F1A2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93" y="173736"/>
            <a:ext cx="1906096" cy="16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D15BC2-D0C4-67BB-7185-7CFA4C2A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" y="3193445"/>
            <a:ext cx="6286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EDF02C-01A4-42CC-4130-D41A78D297E7}"/>
              </a:ext>
            </a:extLst>
          </p:cNvPr>
          <p:cNvSpPr txBox="1"/>
          <p:nvPr/>
        </p:nvSpPr>
        <p:spPr>
          <a:xfrm>
            <a:off x="3014446" y="5916945"/>
            <a:ext cx="6671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https://www.lepoint.fr/dossiers/societe/velo-libre-service-velib/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659C81-78E9-598C-A413-7A9690518BE2}"/>
              </a:ext>
            </a:extLst>
          </p:cNvPr>
          <p:cNvSpPr txBox="1"/>
          <p:nvPr/>
        </p:nvSpPr>
        <p:spPr>
          <a:xfrm>
            <a:off x="9421762" y="2051002"/>
            <a:ext cx="26719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https://masevaux.fr/objets_trouves/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du module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86282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6 séances</a:t>
            </a:r>
          </a:p>
          <a:p>
            <a:r>
              <a:rPr lang="fr-FR" sz="2000" b="1" dirty="0">
                <a:solidFill>
                  <a:srgbClr val="00B0F0"/>
                </a:solidFill>
              </a:rPr>
              <a:t>1 séance</a:t>
            </a:r>
            <a:r>
              <a:rPr lang="fr-FR" sz="2000" dirty="0"/>
              <a:t> : Découverte de la programmation orientée objets</a:t>
            </a:r>
          </a:p>
          <a:p>
            <a:r>
              <a:rPr lang="fr-FR" sz="2000" b="1" dirty="0">
                <a:solidFill>
                  <a:srgbClr val="00B0F0"/>
                </a:solidFill>
              </a:rPr>
              <a:t>4 séances</a:t>
            </a:r>
            <a:r>
              <a:rPr lang="fr-FR" sz="2000" dirty="0"/>
              <a:t> : Mini-Projet</a:t>
            </a:r>
          </a:p>
          <a:p>
            <a:pPr lvl="1"/>
            <a:r>
              <a:rPr lang="fr-FR" sz="1600" dirty="0"/>
              <a:t>A choisir parmi 3 sujets</a:t>
            </a:r>
          </a:p>
          <a:p>
            <a:pPr lvl="1"/>
            <a:r>
              <a:rPr lang="fr-FR" sz="1600" dirty="0"/>
              <a:t>Travail en binôme</a:t>
            </a:r>
            <a:endParaRPr lang="fr-FR" sz="2000" dirty="0"/>
          </a:p>
          <a:p>
            <a:r>
              <a:rPr lang="fr-FR" sz="2000" b="1" dirty="0">
                <a:solidFill>
                  <a:srgbClr val="00B0F0"/>
                </a:solidFill>
              </a:rPr>
              <a:t>1 séance </a:t>
            </a:r>
            <a:r>
              <a:rPr lang="fr-FR" sz="2000" dirty="0"/>
              <a:t>: Evaluation</a:t>
            </a:r>
          </a:p>
          <a:p>
            <a:endParaRPr lang="fr-FR" sz="20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D2630B-81F4-A4EB-21BA-8B90CF30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4DE011-C905-583F-7D8D-880506E8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86" y="3575035"/>
            <a:ext cx="4503810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B7834-CC71-5BD1-B86D-69D2354D0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E9664-29B7-2B59-8030-33ADDC6E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/ Présentation en séance 6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94549-6822-20CF-0E01-BD01809F6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DB3ADE-F2CC-30B6-C7C7-7F07A3B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13" y="2257812"/>
            <a:ext cx="9728717" cy="25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34EC-9CCD-944C-79B1-4B812EE1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64243-B632-3751-AB39-D6F8E84D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/ Critères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3D4C6C-ADDD-123F-1E8B-F2AAFEBB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136715-BBDE-9DBD-FA03-5A034E0C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69" y="2205718"/>
            <a:ext cx="9611041" cy="44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/>
              <a:t>Outils Numériques / Semestre 6 / Institut d’Optique / ONIP-2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37BA79-FF20-6017-2C77-6E961189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68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Projets / ONIP-2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151" y="2312372"/>
            <a:ext cx="3368659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B0F0"/>
                </a:solidFill>
              </a:rPr>
              <a:t>Projet A</a:t>
            </a:r>
          </a:p>
          <a:p>
            <a:pPr marL="0" indent="0">
              <a:buNone/>
            </a:pPr>
            <a:r>
              <a:rPr lang="fr-FR" sz="2000" b="1" dirty="0">
                <a:solidFill>
                  <a:srgbClr val="0070C0"/>
                </a:solidFill>
              </a:rPr>
              <a:t>Carte d’éclairement de sources incohérentes</a:t>
            </a:r>
            <a:endParaRPr lang="fr-FR" sz="2000" dirty="0">
              <a:solidFill>
                <a:srgbClr val="0070C0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D2630B-81F4-A4EB-21BA-8B90CF30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55094B5-4C4D-32CE-96EA-21EF2007BEA1}"/>
              </a:ext>
            </a:extLst>
          </p:cNvPr>
          <p:cNvSpPr txBox="1">
            <a:spLocks/>
          </p:cNvSpPr>
          <p:nvPr/>
        </p:nvSpPr>
        <p:spPr>
          <a:xfrm>
            <a:off x="8634794" y="2312372"/>
            <a:ext cx="3070409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B0F0"/>
                </a:solidFill>
              </a:rPr>
              <a:t>Projet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b="1" dirty="0">
                <a:solidFill>
                  <a:srgbClr val="0070C0"/>
                </a:solidFill>
              </a:rPr>
              <a:t>Correction des couleurs d’une image</a:t>
            </a:r>
            <a:endParaRPr lang="fr-FR" sz="2000" dirty="0">
              <a:solidFill>
                <a:srgbClr val="0070C0"/>
              </a:solidFill>
            </a:endParaRPr>
          </a:p>
        </p:txBody>
      </p:sp>
      <p:pic>
        <p:nvPicPr>
          <p:cNvPr id="10" name="Image 9" descr="Une image contenant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18763C78-92E7-D67F-725D-FB7E5A26D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1" y="3736957"/>
            <a:ext cx="1799160" cy="1349370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F70FE0B-50E0-1DFC-DE54-B23148CB2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36" y="3689238"/>
            <a:ext cx="1799160" cy="13493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A5B774F-AFBD-F411-B29E-49AD9C938DBA}"/>
              </a:ext>
            </a:extLst>
          </p:cNvPr>
          <p:cNvCxnSpPr>
            <a:cxnSpLocks/>
          </p:cNvCxnSpPr>
          <p:nvPr/>
        </p:nvCxnSpPr>
        <p:spPr>
          <a:xfrm>
            <a:off x="4218196" y="3127227"/>
            <a:ext cx="19665" cy="3064004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diagramme, cercle, ligne&#10;&#10;Description générée automatiquement">
            <a:extLst>
              <a:ext uri="{FF2B5EF4-FFF2-40B4-BE49-F238E27FC236}">
                <a16:creationId xmlns:a16="http://schemas.microsoft.com/office/drawing/2014/main" id="{4ADBB88E-F24E-3356-3AE9-C46433EC4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59" y="5086327"/>
            <a:ext cx="1562612" cy="1171959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350EA638-7C2B-7169-1643-10512CEEB1F6}"/>
              </a:ext>
            </a:extLst>
          </p:cNvPr>
          <p:cNvGrpSpPr/>
          <p:nvPr/>
        </p:nvGrpSpPr>
        <p:grpSpPr>
          <a:xfrm>
            <a:off x="8544468" y="3803912"/>
            <a:ext cx="3289975" cy="2633819"/>
            <a:chOff x="747777" y="2291258"/>
            <a:chExt cx="5158357" cy="4129570"/>
          </a:xfrm>
        </p:grpSpPr>
        <p:pic>
          <p:nvPicPr>
            <p:cNvPr id="9" name="Image 8" descr="Une image contenant Visage humain, portrait, peinture, personne&#10;&#10;Le contenu généré par l’IA peut être incorrect.">
              <a:extLst>
                <a:ext uri="{FF2B5EF4-FFF2-40B4-BE49-F238E27FC236}">
                  <a16:creationId xmlns:a16="http://schemas.microsoft.com/office/drawing/2014/main" id="{38DAB0CA-33A6-268F-D3DF-705DFAFE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9" t="6320" r="6828" b="5875"/>
            <a:stretch/>
          </p:blipFill>
          <p:spPr>
            <a:xfrm>
              <a:off x="3243826" y="3391720"/>
              <a:ext cx="1954697" cy="2623930"/>
            </a:xfrm>
            <a:prstGeom prst="rect">
              <a:avLst/>
            </a:prstGeom>
          </p:spPr>
        </p:pic>
        <p:pic>
          <p:nvPicPr>
            <p:cNvPr id="11" name="Image 10" descr="Une image contenant Visage humain, portrait, peinture, femme&#10;&#10;Le contenu généré par l’IA peut être incorrect.">
              <a:extLst>
                <a:ext uri="{FF2B5EF4-FFF2-40B4-BE49-F238E27FC236}">
                  <a16:creationId xmlns:a16="http://schemas.microsoft.com/office/drawing/2014/main" id="{AA97DA59-1107-997E-82EC-F47941C8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8" t="5220" r="6529" b="6974"/>
            <a:stretch/>
          </p:blipFill>
          <p:spPr>
            <a:xfrm>
              <a:off x="1111751" y="2291258"/>
              <a:ext cx="1954696" cy="2623931"/>
            </a:xfrm>
            <a:prstGeom prst="rect">
              <a:avLst/>
            </a:prstGeom>
          </p:spPr>
        </p:pic>
        <p:pic>
          <p:nvPicPr>
            <p:cNvPr id="6" name="Image 5" descr="Une image contenant capture d’écran, carré, Rectangle, Caractère coloré&#10;&#10;Le contenu généré par l’IA peut être incorrect.">
              <a:extLst>
                <a:ext uri="{FF2B5EF4-FFF2-40B4-BE49-F238E27FC236}">
                  <a16:creationId xmlns:a16="http://schemas.microsoft.com/office/drawing/2014/main" id="{D26712BC-93C8-5216-149F-6C5FBD04E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" t="1594" r="1970" b="1941"/>
            <a:stretch/>
          </p:blipFill>
          <p:spPr>
            <a:xfrm>
              <a:off x="747777" y="4114679"/>
              <a:ext cx="1841038" cy="1312082"/>
            </a:xfrm>
            <a:prstGeom prst="roundRect">
              <a:avLst>
                <a:gd name="adj" fmla="val 11111"/>
              </a:avLst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38B7C1F-DBFB-1EFF-5DE0-B8E9C78C1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" b="28"/>
            <a:stretch/>
          </p:blipFill>
          <p:spPr>
            <a:xfrm>
              <a:off x="4067895" y="5110741"/>
              <a:ext cx="1838239" cy="1310087"/>
            </a:xfrm>
            <a:prstGeom prst="roundRect">
              <a:avLst>
                <a:gd name="adj" fmla="val 11111"/>
              </a:avLst>
            </a:prstGeom>
          </p:spPr>
        </p:pic>
      </p:grp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15AC67D-2FAD-5566-8E42-CFD516E264C4}"/>
              </a:ext>
            </a:extLst>
          </p:cNvPr>
          <p:cNvSpPr txBox="1">
            <a:spLocks/>
          </p:cNvSpPr>
          <p:nvPr/>
        </p:nvSpPr>
        <p:spPr>
          <a:xfrm>
            <a:off x="4641858" y="2312372"/>
            <a:ext cx="3070409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B0F0"/>
                </a:solidFill>
              </a:rPr>
              <a:t>Projet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b="1" dirty="0">
                <a:solidFill>
                  <a:srgbClr val="0070C0"/>
                </a:solidFill>
              </a:rPr>
              <a:t>Tracé de rayons en optique matricielle</a:t>
            </a:r>
            <a:endParaRPr lang="fr-FR" sz="2000" dirty="0">
              <a:solidFill>
                <a:srgbClr val="0070C0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17C5585-9609-571B-331E-1CE900EEDFD9}"/>
              </a:ext>
            </a:extLst>
          </p:cNvPr>
          <p:cNvCxnSpPr>
            <a:cxnSpLocks/>
          </p:cNvCxnSpPr>
          <p:nvPr/>
        </p:nvCxnSpPr>
        <p:spPr>
          <a:xfrm>
            <a:off x="8276283" y="3127227"/>
            <a:ext cx="19665" cy="3064004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7EBD97E2-849A-1468-2F9E-4AF96573FA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61" y="4832226"/>
            <a:ext cx="2939435" cy="1703463"/>
          </a:xfrm>
          <a:prstGeom prst="rect">
            <a:avLst/>
          </a:prstGeom>
        </p:spPr>
      </p:pic>
      <p:pic>
        <p:nvPicPr>
          <p:cNvPr id="20" name="Picture 2" descr="Définition de la matrice de transfert optique en optique matricielle.">
            <a:extLst>
              <a:ext uri="{FF2B5EF4-FFF2-40B4-BE49-F238E27FC236}">
                <a16:creationId xmlns:a16="http://schemas.microsoft.com/office/drawing/2014/main" id="{FCD739D7-C592-6B7A-A196-B565D9D5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24" y="3689238"/>
            <a:ext cx="1707666" cy="10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8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991EB-D843-D0A5-8C7D-9BA31857E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7787-629E-9700-EA1A-AC1597E6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ACC78-0287-D570-1F37-4422A43C4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  <a:endParaRPr lang="fr-FR" sz="3200" b="1" dirty="0">
              <a:solidFill>
                <a:srgbClr val="002060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A4C3BC-4AC6-F4C8-8779-C6293D015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A50A78-910B-BA7D-427A-1DE6D609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38" y="2644130"/>
            <a:ext cx="4951261" cy="28075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C76C73D-5D7A-4B99-E451-CB2BF1A470E5}"/>
              </a:ext>
            </a:extLst>
          </p:cNvPr>
          <p:cNvSpPr txBox="1"/>
          <p:nvPr/>
        </p:nvSpPr>
        <p:spPr>
          <a:xfrm>
            <a:off x="6806138" y="5442994"/>
            <a:ext cx="4618075" cy="37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LMRoman10-Regular"/>
              </a:rPr>
              <a:t>Eclairage en 3D - </a:t>
            </a:r>
            <a:r>
              <a:rPr lang="fr-FR" sz="1800" b="0" i="0" u="none" strike="noStrike" baseline="0" dirty="0" err="1">
                <a:latin typeface="LMRoman10-Regular"/>
              </a:rPr>
              <a:t>DIALux</a:t>
            </a:r>
            <a:endParaRPr lang="fr-FR" dirty="0"/>
          </a:p>
        </p:txBody>
      </p:sp>
      <p:pic>
        <p:nvPicPr>
          <p:cNvPr id="12" name="Image 11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C8004243-A4C1-AE8F-0ECD-533C3F48B5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EA5C-160C-D22B-E71C-58A57699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4FB45-9F5B-E4BD-87B6-6DC9649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D3626-B441-EAD3-8094-90FE0F44E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</a:p>
          <a:p>
            <a:pPr marL="0" indent="0" algn="l">
              <a:buNone/>
            </a:pPr>
            <a:endParaRPr lang="fr-FR" sz="3200" b="1" dirty="0">
              <a:solidFill>
                <a:srgbClr val="002060"/>
              </a:solidFill>
              <a:latin typeface="LMRomanDemi10-Regular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Source caractérisée par leur indicatrice de rayonnement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7513C5-2E63-BC1F-E204-26B6BAA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5C221D-8B8D-EAE5-AF4E-305CFB11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988" y="5694744"/>
            <a:ext cx="4983912" cy="685859"/>
          </a:xfrm>
          <a:prstGeom prst="rect">
            <a:avLst/>
          </a:prstGeom>
        </p:spPr>
      </p:pic>
      <p:pic>
        <p:nvPicPr>
          <p:cNvPr id="7" name="Image 6" descr="Une image contenant diagramme, cercle, ligne&#10;&#10;Description générée automatiquement">
            <a:extLst>
              <a:ext uri="{FF2B5EF4-FFF2-40B4-BE49-F238E27FC236}">
                <a16:creationId xmlns:a16="http://schemas.microsoft.com/office/drawing/2014/main" id="{6DFD2156-31A3-93A8-E88A-32E1D3B0B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74" y="2311548"/>
            <a:ext cx="4510926" cy="3383196"/>
          </a:xfrm>
          <a:prstGeom prst="rect">
            <a:avLst/>
          </a:prstGeom>
        </p:spPr>
      </p:pic>
      <p:pic>
        <p:nvPicPr>
          <p:cNvPr id="9" name="Image 8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B9D146B2-760F-975E-41E5-F92C076E3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3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8,684"/>
  <p:tag name="ORIGINALWIDTH" val="2815,898"/>
  <p:tag name="OUTPUTTYPE" val="PNG"/>
  <p:tag name="IGUANATEXVERSION" val="161"/>
  <p:tag name="LATEXADDIN" val="\documentclass{article}&#10;\usepackage{amsmath}&#10;\usepackage{siunitx}&#10;\pagestyle{empty}&#10;\begin{document}&#10;&#10;$$&#10;\begin{bmatrix}&#10;        X_1^\text{ref} &amp; Y_1^\text{ref}  &amp; Z_1^\text{ref} \\&#10;  \vdots &amp; \vdots &amp; \vdots \\&#10;  X_N^\text{ref} &amp; Y_N^\text{ref}  &amp; Z_N^\text{ref}&#10;    \end{bmatrix}&#10;= \begin{bmatrix}&#10;       1&amp; X_1^\text{mes} &amp; Y_1^\text{mes}  &amp; Z_1^\text{mes} \\&#10;  \vdots &amp;\vdots &amp; \vdots &amp; \vdots \\&#10;  1&amp;X_N^\text{mes} &amp; Y_N^\text{mes}  &amp; Z_N^\text{mes}&#10;    \end{bmatrix} \cdot U&#10;$$&#10;&#10;&#10;\end{document}"/>
  <p:tag name="IGUANATEXSIZE" val="20"/>
  <p:tag name="IGUANATEXCURSOR" val="405"/>
  <p:tag name="TRANSPARENCY" val="Vrai"/>
  <p:tag name="LATEXENGINEID" val="0"/>
  <p:tag name="TEMPFOLDER" val="D:\"/>
  <p:tag name="LATEXFORMHEIGHT" val="320"/>
  <p:tag name="LATEXFORMWIDTH" val="385"/>
  <p:tag name="LATEXFORMWRAP" val="Vrai"/>
  <p:tag name="BITMAPVECTOR" val="0"/>
</p:tagLst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342</TotalTime>
  <Words>480</Words>
  <Application>Microsoft Office PowerPoint</Application>
  <PresentationFormat>Grand écran</PresentationFormat>
  <Paragraphs>76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Calibri</vt:lpstr>
      <vt:lpstr>LMMono10-Regular</vt:lpstr>
      <vt:lpstr>LMRoman10-Regular</vt:lpstr>
      <vt:lpstr>LMRomanDemi10-Regular</vt:lpstr>
      <vt:lpstr>Wingdings</vt:lpstr>
      <vt:lpstr>AccentBoxVTI</vt:lpstr>
      <vt:lpstr>Programmation Orientée Objets et Physique</vt:lpstr>
      <vt:lpstr>Un monde d’objets</vt:lpstr>
      <vt:lpstr>Déroulement du module</vt:lpstr>
      <vt:lpstr>Evaluation / Présentation en séance 6 </vt:lpstr>
      <vt:lpstr>Evaluation / Critères </vt:lpstr>
      <vt:lpstr>Projets</vt:lpstr>
      <vt:lpstr>Projets / ONIP-2</vt:lpstr>
      <vt:lpstr>Projet A / Carte d’éclairement</vt:lpstr>
      <vt:lpstr>Projet A / Carte d’éclairement</vt:lpstr>
      <vt:lpstr>Projet A / Carte d’éclairement</vt:lpstr>
      <vt:lpstr>Projet A / Carte d’éclairement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ONIP - B1 - Classes et objets</dc:title>
  <dc:creator>Julien VILLEMEJANE</dc:creator>
  <cp:lastModifiedBy>Julien VILLEMEJANE</cp:lastModifiedBy>
  <cp:revision>109</cp:revision>
  <dcterms:created xsi:type="dcterms:W3CDTF">2023-04-08T12:37:13Z</dcterms:created>
  <dcterms:modified xsi:type="dcterms:W3CDTF">2025-03-03T16:56:41Z</dcterms:modified>
</cp:coreProperties>
</file>